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428" r:id="rId5"/>
    <p:sldId id="429" r:id="rId6"/>
    <p:sldId id="431" r:id="rId7"/>
    <p:sldId id="432" r:id="rId8"/>
    <p:sldId id="433" r:id="rId9"/>
    <p:sldId id="4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890"/>
    <a:srgbClr val="8AEBDB"/>
    <a:srgbClr val="D8FAF4"/>
    <a:srgbClr val="ED32A2"/>
    <a:srgbClr val="3F3F3F"/>
    <a:srgbClr val="000000"/>
    <a:srgbClr val="8C898B"/>
    <a:srgbClr val="45B5E6"/>
    <a:srgbClr val="97C728"/>
    <a:srgbClr val="FA8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58D10-DDA2-0B4C-D321-86A267D2DEA5}" v="18" dt="2024-12-18T20:13:07.437"/>
    <p1510:client id="{E6FEF4A5-691D-C742-A94A-9BF289FA0A0B}" v="1364" dt="2024-12-18T21:38:09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2"/>
  </p:normalViewPr>
  <p:slideViewPr>
    <p:cSldViewPr snapToGrid="0">
      <p:cViewPr varScale="1">
        <p:scale>
          <a:sx n="80" d="100"/>
          <a:sy n="80" d="100"/>
        </p:scale>
        <p:origin x="1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B2_594932D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B2_594932DC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B2_594932DC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B2_594932DC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9A89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5F-0F4C-8263-6AA9086648D0}"/>
              </c:ext>
            </c:extLst>
          </c:dPt>
          <c:dPt>
            <c:idx val="1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5F-0F4C-8263-6AA9086648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5F-0F4C-8263-6AA9086648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5F-0F4C-8263-6AA9086648D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F-0F4C-8263-6AA908664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9A89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47-4149-A60B-382EE8CCA29D}"/>
              </c:ext>
            </c:extLst>
          </c:dPt>
          <c:dPt>
            <c:idx val="1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47-4149-A60B-382EE8CCA2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7-4149-A60B-382EE8CCA2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7-4149-A60B-382EE8CCA29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47-4149-A60B-382EE8CCA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9A89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5-3A45-BB9F-A3F195871D5F}"/>
              </c:ext>
            </c:extLst>
          </c:dPt>
          <c:dPt>
            <c:idx val="1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5-3A45-BB9F-A3F195871D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5-3A45-BB9F-A3F195871D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5-3A45-BB9F-A3F195871D5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15-3A45-BB9F-A3F19587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9A89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4-5D41-B58E-1193E1019191}"/>
              </c:ext>
            </c:extLst>
          </c:dPt>
          <c:dPt>
            <c:idx val="1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4-5D41-B58E-1193E10191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4-5D41-B58E-1193E10191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4-5D41-B58E-1193E101919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C4-5D41-B58E-1193E1019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8957-A7CA-408B-829B-75BB1D2DAF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F4C9-C837-45BD-9175-F438602D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9FFE-29F1-F0E0-6CF8-30E84DED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8F916-2B6A-E95A-1069-8544A6BDD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C24B7-0DE3-8C03-D7AF-1625D6798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ED91C-9E7E-916D-A2B8-4792136E0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43D27-2DC7-CF5C-2814-1C630821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8DBBE-F63A-FFE5-8452-204E710AB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1851D-3C52-53A9-D9ED-153592D6E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4900E-17EA-55E1-9912-ABFFED931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7300-2296-075E-7076-87F909D7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4AD72-6F7B-B313-8E6C-0C3B6BD85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25025-61B5-AF40-5772-42332D682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E3FF8-5884-8C63-A74F-BC7A6D89F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9DC33-0DB0-CD25-F9BD-270DABBD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0CCD5-0C27-162E-28F5-31A7CF5E9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7840D-960B-C2D3-FC7D-0CAD6A52C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E526-906D-9A64-61BB-2096839FD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8DFF9-C22F-E343-D6DD-CFBAF7D69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0F2C1-2639-B8F6-9DE2-805168F7E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ACA59-5E41-669B-EEFB-6D20B7B39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8E4EF-CF4C-3467-00C9-41F3E82E8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extio Logo">
            <a:extLst>
              <a:ext uri="{FF2B5EF4-FFF2-40B4-BE49-F238E27FC236}">
                <a16:creationId xmlns:a16="http://schemas.microsoft.com/office/drawing/2014/main" id="{2ADF70E1-5F89-94BA-7B1D-930448BC3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0" i="0">
                <a:solidFill>
                  <a:srgbClr val="3F3F3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0785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A2A4C54-8D0B-159F-FD40-52F9502D6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F48512-4733-1C1E-67E3-0C337840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45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5EE2F4F-9576-668F-C016-0264D4784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92261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D0B041B-CA14-1F34-EBF8-8F6E2A30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40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79A129F-7A75-7B92-048A-C1A244D38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387AC71-9CEA-8167-B71B-A26DC1B65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23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06C1914-0AF1-72C5-0A34-43B4CB8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308DFF8-EC4F-3407-E8D8-05F11D16F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3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E4B0380-19BE-025D-3EFD-72150537B2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3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3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83BDA5-BD04-C893-2516-031CC7FD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defRPr lang="en-US" sz="3600" i="0" dirty="0">
                <a:solidFill>
                  <a:schemeClr val="bg1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24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073B965-B9E1-280B-AAD7-2DFBE42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91888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A7CE187-2871-5234-8D57-3E0CD6B76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58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8EE6931-3099-3B59-4714-DE5443A7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EE952D0-ABF7-77DC-3EEC-D15548E18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4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61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2BF42F1-BC39-AC9D-5982-45E90FBA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4D57F57-6C08-552C-F043-723C148076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4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5D2A41F-450B-2632-5B6D-BF715ABB8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4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035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E88443-8543-A587-32E5-6F5F111FC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F3F3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48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3740D83-9D93-DB19-D945-D4098B34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defRPr lang="en-US" sz="3600" i="0" dirty="0">
                <a:solidFill>
                  <a:schemeClr val="bg1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64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90DF6C5-F453-68C6-D0D6-87E15445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88863-41F9-6245-D6C8-6CCD93B6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625" y="3013778"/>
            <a:ext cx="9110750" cy="646844"/>
          </a:xfrm>
        </p:spPr>
        <p:txBody>
          <a:bodyPr wrap="square" anchor="ctr">
            <a:spAutoFit/>
          </a:bodyPr>
          <a:lstStyle>
            <a:lvl1pPr algn="ctr">
              <a:lnSpc>
                <a:spcPct val="110000"/>
              </a:lnSpc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067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A3E7D9D-A3DB-A3DF-13F4-440F0EE7C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88863-41F9-6245-D6C8-6CCD93B68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7672" y="2545689"/>
            <a:ext cx="7456651" cy="837089"/>
          </a:xfrm>
        </p:spPr>
        <p:txBody>
          <a:bodyPr wrap="square" tIns="0" bIns="54864" anchor="b">
            <a:spAutoFit/>
          </a:bodyPr>
          <a:lstStyle>
            <a:lvl1pPr algn="ctr">
              <a:lnSpc>
                <a:spcPct val="11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“Sometimes people say things that sound very wise.</a:t>
            </a:r>
            <a:br>
              <a:rPr lang="en-US"/>
            </a:br>
            <a:r>
              <a:rPr lang="en-US"/>
              <a:t>Usually they get attributed to Henry Ford or Plato.”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4F77DF-8336-A55C-14B9-2E1C37B0CC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7672" y="3496898"/>
            <a:ext cx="7456651" cy="523875"/>
          </a:xfrm>
        </p:spPr>
        <p:txBody>
          <a:bodyPr wrap="none" lIns="457200" tIns="0" rIns="457200" bIns="54864" anchor="ctr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65760" indent="0">
              <a:buNone/>
              <a:defRPr/>
            </a:lvl2pPr>
            <a:lvl5pPr marL="1737360" indent="0">
              <a:buNone/>
              <a:defRPr/>
            </a:lvl5pPr>
          </a:lstStyle>
          <a:p>
            <a:pPr algn="r"/>
            <a:r>
              <a:rPr lang="en-US">
                <a:solidFill>
                  <a:schemeClr val="tx1"/>
                </a:solidFill>
              </a:rPr>
              <a:t>— Henry Ford</a:t>
            </a:r>
          </a:p>
        </p:txBody>
      </p:sp>
    </p:spTree>
    <p:extLst>
      <p:ext uri="{BB962C8B-B14F-4D97-AF65-F5344CB8AC3E}">
        <p14:creationId xmlns:p14="http://schemas.microsoft.com/office/powerpoint/2010/main" val="76446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904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96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extio Logo">
            <a:extLst>
              <a:ext uri="{FF2B5EF4-FFF2-40B4-BE49-F238E27FC236}">
                <a16:creationId xmlns:a16="http://schemas.microsoft.com/office/drawing/2014/main" id="{AFABA742-B785-B1A3-B343-B1184559B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9473" y="2908342"/>
            <a:ext cx="3813054" cy="10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0E7289D-B481-6399-4A4B-FBAFEBB49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B1F94-82E7-4748-004D-AE67775681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3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76793DE-0E71-E502-E831-BBB80A7CF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118454-2C8F-D702-BDB7-2E3DE4937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00C96E3-BFD9-8A65-C193-EFD33D7219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512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23E4D2B-A998-76A9-9453-0D5914387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55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2D5957B-85C9-36B8-A10A-617A0518A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64614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AD3F797-EEB5-F423-5104-C8AC50D2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59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6939D5F-938D-3FDB-99AE-282FDD00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95F6237-03C7-F6BD-3998-787C303DA8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2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44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8246735-B739-FACD-D9A7-6CAE6F614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FF62B8F-D4F5-D32A-945E-C207178E4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2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440C25-E03F-CCA9-4E49-36B2A0C17E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2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35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C3224-18A8-216F-FA2B-B88BC7B9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1480"/>
            <a:ext cx="10131552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C67FF-993D-E803-9455-5B088DF6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424" y="1819656"/>
            <a:ext cx="10131552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lvl="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20040" lvl="2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20040" lvl="3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20040" lvl="4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8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96" r:id="rId3"/>
    <p:sldLayoutId id="2147483697" r:id="rId4"/>
    <p:sldLayoutId id="2147483679" r:id="rId5"/>
    <p:sldLayoutId id="2147483681" r:id="rId6"/>
    <p:sldLayoutId id="2147483684" r:id="rId7"/>
    <p:sldLayoutId id="2147483685" r:id="rId8"/>
    <p:sldLayoutId id="2147483686" r:id="rId9"/>
    <p:sldLayoutId id="2147483687" r:id="rId10"/>
    <p:sldLayoutId id="2147483682" r:id="rId11"/>
    <p:sldLayoutId id="2147483688" r:id="rId12"/>
    <p:sldLayoutId id="2147483689" r:id="rId13"/>
    <p:sldLayoutId id="2147483690" r:id="rId14"/>
    <p:sldLayoutId id="2147483691" r:id="rId15"/>
    <p:sldLayoutId id="2147483683" r:id="rId16"/>
    <p:sldLayoutId id="2147483692" r:id="rId17"/>
    <p:sldLayoutId id="2147483693" r:id="rId18"/>
    <p:sldLayoutId id="2147483694" r:id="rId19"/>
    <p:sldLayoutId id="2147483695" r:id="rId20"/>
    <p:sldLayoutId id="2147483662" r:id="rId21"/>
    <p:sldLayoutId id="2147483663" r:id="rId22"/>
    <p:sldLayoutId id="2147483666" r:id="rId23"/>
    <p:sldLayoutId id="2147483661" r:id="rId24"/>
    <p:sldLayoutId id="2147483665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rgbClr val="3F3F3F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lang="en-US" sz="2400" kern="1200" dirty="0">
          <a:solidFill>
            <a:srgbClr val="3F3F3F"/>
          </a:solidFill>
          <a:latin typeface="+mn-lt"/>
          <a:ea typeface="+mn-ea"/>
          <a:cs typeface="+mn-cs"/>
        </a:defRPr>
      </a:lvl1pPr>
      <a:lvl2pPr marL="6858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2pPr>
      <a:lvl3pPr marL="11430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3pPr>
      <a:lvl4pPr marL="16002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4pPr>
      <a:lvl5pPr marL="20574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  <p15:guide id="2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svg"/><Relationship Id="rId3" Type="http://schemas.openxmlformats.org/officeDocument/2006/relationships/image" Target="../media/image29.emf"/><Relationship Id="rId7" Type="http://schemas.openxmlformats.org/officeDocument/2006/relationships/image" Target="../media/image33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svg"/><Relationship Id="rId11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textio.com/resources/case-studies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8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explore.textio.com/feedback-bias-2024" TargetMode="External"/><Relationship Id="rId5" Type="http://schemas.openxmlformats.org/officeDocument/2006/relationships/image" Target="../media/image51.png"/><Relationship Id="rId10" Type="http://schemas.openxmlformats.org/officeDocument/2006/relationships/chart" Target="../charts/chart4.xml"/><Relationship Id="rId4" Type="http://schemas.openxmlformats.org/officeDocument/2006/relationships/image" Target="../media/image39.svg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4A466-6B6E-E2E0-24B0-7667F0033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F5265D-887D-8344-5E66-58FE7076C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63B9A0-995B-CEF8-0DCF-44FD834BE46E}"/>
              </a:ext>
            </a:extLst>
          </p:cNvPr>
          <p:cNvSpPr txBox="1">
            <a:spLocks/>
          </p:cNvSpPr>
          <p:nvPr/>
        </p:nvSpPr>
        <p:spPr>
          <a:xfrm>
            <a:off x="1032057" y="2154454"/>
            <a:ext cx="4687809" cy="19477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What we can expect if we buy Textio Feedback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E48C7-1160-CA83-F250-75465A10CCC8}"/>
              </a:ext>
            </a:extLst>
          </p:cNvPr>
          <p:cNvGrpSpPr/>
          <p:nvPr/>
        </p:nvGrpSpPr>
        <p:grpSpPr>
          <a:xfrm>
            <a:off x="7915882" y="1517205"/>
            <a:ext cx="3891308" cy="4140924"/>
            <a:chOff x="8183742" y="1804136"/>
            <a:chExt cx="3891308" cy="41409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118166-1DB9-70E7-DAED-9EFC4B8AC7E2}"/>
                </a:ext>
              </a:extLst>
            </p:cNvPr>
            <p:cNvSpPr txBox="1"/>
            <p:nvPr/>
          </p:nvSpPr>
          <p:spPr>
            <a:xfrm>
              <a:off x="8183742" y="1804136"/>
              <a:ext cx="38913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/>
                <a:t>Enabling better managers and performance at leading organizations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2C4BDDD-EA2F-8B13-420C-D06C52F2C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46637" y="5553681"/>
              <a:ext cx="1565519" cy="391379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7F52BC2-762E-E2D6-9B03-0FFEC4C12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54907" y="4599372"/>
              <a:ext cx="1548978" cy="44065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EF0FFF6-ED21-8C7D-9DC3-A5D716FA8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78235" y="3663644"/>
              <a:ext cx="2302322" cy="41704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168CD13-212C-B3B2-BBD5-B8415709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45008" y="2814248"/>
              <a:ext cx="1568777" cy="330714"/>
            </a:xfrm>
            <a:prstGeom prst="rect">
              <a:avLst/>
            </a:prstGeom>
          </p:spPr>
        </p:pic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5387ED36-D8E6-372E-BE09-A24183AD5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685F7-7F07-BC1D-0FDC-E5BA4BDE7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80CE1B-702E-664F-C1BB-95ED111770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8FA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0A4AB2-2C44-EF0D-DD9F-6FBE63ECD90C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9088647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Textio would be a new way for us to help our managers to write and give better feedback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C22D271-4BBF-9354-8534-172E2EB09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CF3F26-59CE-98F5-AD93-8E151D95666D}"/>
              </a:ext>
            </a:extLst>
          </p:cNvPr>
          <p:cNvSpPr txBox="1">
            <a:spLocks/>
          </p:cNvSpPr>
          <p:nvPr/>
        </p:nvSpPr>
        <p:spPr>
          <a:xfrm>
            <a:off x="1071431" y="2186886"/>
            <a:ext cx="4293783" cy="268999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buFont typeface="Arial" panose="020B0604020202020204" pitchFamily="34" charset="0"/>
              <a:buNone/>
            </a:pPr>
            <a:r>
              <a:rPr lang="en-US" sz="1800"/>
              <a:t>What we could do, but can’t today:</a:t>
            </a:r>
          </a:p>
          <a:p>
            <a:pPr marL="295275" indent="-295275">
              <a:buFont typeface="+mj-lt"/>
              <a:buAutoNum type="arabicPeriod"/>
            </a:pPr>
            <a:r>
              <a:rPr lang="en-US" sz="1800"/>
              <a:t>Help every manager give clear and actionable feedback every time</a:t>
            </a:r>
          </a:p>
          <a:p>
            <a:pPr marL="295275" indent="-295275">
              <a:buFont typeface="+mj-lt"/>
              <a:buAutoNum type="arabicPeriod"/>
            </a:pPr>
            <a:r>
              <a:rPr lang="en-US" sz="1800"/>
              <a:t>Scale high-quality feedback to every employee immediately</a:t>
            </a:r>
          </a:p>
          <a:p>
            <a:pPr marL="295275" indent="-295275">
              <a:buFont typeface="+mj-lt"/>
              <a:buAutoNum type="arabicPeriod"/>
            </a:pPr>
            <a:r>
              <a:rPr lang="en-US" sz="1800"/>
              <a:t>Prevent bias from impacting our performance and compensation work</a:t>
            </a:r>
          </a:p>
          <a:p>
            <a:pPr marL="295275" indent="-295275">
              <a:buFont typeface="+mj-lt"/>
              <a:buAutoNum type="arabicPeriod"/>
            </a:pPr>
            <a:endParaRPr lang="en-US" sz="1800"/>
          </a:p>
          <a:p>
            <a:pPr marL="295275" indent="-295275">
              <a:buFont typeface="+mj-lt"/>
              <a:buAutoNum type="arabicPeriod"/>
            </a:pPr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2EA95-3121-5A24-B136-A0ED14981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339" y="2186886"/>
            <a:ext cx="5708815" cy="39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0D875-9D0A-26FE-6671-210B6ED93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CAA66-C78D-9813-5C52-57844FAE7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503B3B-EC9E-3A0E-C335-A1DF281903CB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8168371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Anticipated timeline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ADDDF47-3E83-99F1-74B0-166ABEFE8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C3D83-58AF-54E2-FD1B-9E89666895F6}"/>
              </a:ext>
            </a:extLst>
          </p:cNvPr>
          <p:cNvSpPr txBox="1">
            <a:spLocks/>
          </p:cNvSpPr>
          <p:nvPr/>
        </p:nvSpPr>
        <p:spPr>
          <a:xfrm>
            <a:off x="1071430" y="1688389"/>
            <a:ext cx="4260733" cy="99699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Textio customers are typically onboarded and giving feedback in 2 months. </a:t>
            </a:r>
          </a:p>
          <a:p>
            <a:pPr marL="295275" indent="-295275">
              <a:buFont typeface="+mj-lt"/>
              <a:buAutoNum type="arabicPeriod"/>
            </a:pPr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B989A-9822-D5AF-2025-951A2041C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774" y="2937949"/>
            <a:ext cx="3500078" cy="21923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90EA52D-AF71-B26E-747B-E3953DD2FE61}"/>
              </a:ext>
            </a:extLst>
          </p:cNvPr>
          <p:cNvGrpSpPr/>
          <p:nvPr/>
        </p:nvGrpSpPr>
        <p:grpSpPr>
          <a:xfrm>
            <a:off x="7579605" y="2310312"/>
            <a:ext cx="3892728" cy="3012704"/>
            <a:chOff x="7579605" y="2523068"/>
            <a:chExt cx="3892728" cy="301270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4FF1F99-6A56-B999-40C5-EFA19F5FA3C0}"/>
                </a:ext>
              </a:extLst>
            </p:cNvPr>
            <p:cNvSpPr/>
            <p:nvPr/>
          </p:nvSpPr>
          <p:spPr>
            <a:xfrm>
              <a:off x="7579605" y="2523068"/>
              <a:ext cx="3892728" cy="515037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B18A00F-A4C4-868F-2901-165B5C29D300}"/>
                </a:ext>
              </a:extLst>
            </p:cNvPr>
            <p:cNvSpPr/>
            <p:nvPr/>
          </p:nvSpPr>
          <p:spPr>
            <a:xfrm>
              <a:off x="7579605" y="3355624"/>
              <a:ext cx="3892728" cy="515037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2CC920E-7A31-74E9-8756-A8E9123123FA}"/>
                </a:ext>
              </a:extLst>
            </p:cNvPr>
            <p:cNvSpPr/>
            <p:nvPr/>
          </p:nvSpPr>
          <p:spPr>
            <a:xfrm>
              <a:off x="7579605" y="4188180"/>
              <a:ext cx="3892728" cy="515037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53726D9-2902-DF50-3ABA-2BA3CDF82F64}"/>
                </a:ext>
              </a:extLst>
            </p:cNvPr>
            <p:cNvSpPr/>
            <p:nvPr/>
          </p:nvSpPr>
          <p:spPr>
            <a:xfrm>
              <a:off x="7579605" y="5020735"/>
              <a:ext cx="3892728" cy="515037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DF61CD-5F96-E223-3FE7-01B4DB091DCE}"/>
              </a:ext>
            </a:extLst>
          </p:cNvPr>
          <p:cNvSpPr txBox="1">
            <a:spLocks/>
          </p:cNvSpPr>
          <p:nvPr/>
        </p:nvSpPr>
        <p:spPr>
          <a:xfrm>
            <a:off x="7460882" y="2085044"/>
            <a:ext cx="4293783" cy="3934776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en-US" sz="1800"/>
              <a:t>     Developing an implementation plan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1800"/>
              <a:t>     Education and enablement for users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1800"/>
              <a:t>     Setting up SSO and HRIS APIs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1800"/>
              <a:t>     Rolling out Textio to everyone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75277-06DC-8D93-67A5-F397DE63A625}"/>
              </a:ext>
            </a:extLst>
          </p:cNvPr>
          <p:cNvSpPr txBox="1"/>
          <p:nvPr/>
        </p:nvSpPr>
        <p:spPr>
          <a:xfrm>
            <a:off x="7451150" y="1444612"/>
            <a:ext cx="1981200" cy="66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1800"/>
              <a:t>What’s involved:</a:t>
            </a:r>
          </a:p>
        </p:txBody>
      </p:sp>
    </p:spTree>
    <p:extLst>
      <p:ext uri="{BB962C8B-B14F-4D97-AF65-F5344CB8AC3E}">
        <p14:creationId xmlns:p14="http://schemas.microsoft.com/office/powerpoint/2010/main" val="230330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500F2-4477-E23B-F768-61F68497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22B154-3263-5E33-CFAC-AE421E34A771}"/>
              </a:ext>
            </a:extLst>
          </p:cNvPr>
          <p:cNvSpPr>
            <a:spLocks/>
          </p:cNvSpPr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100000">
                <a:srgbClr val="8AEBDB"/>
              </a:gs>
              <a:gs pos="0">
                <a:srgbClr val="D8FA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C450D3-698F-F4A8-A04C-8278AE8622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8FA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9B43D1-EE29-A692-BC11-55DB5E97F3C4}"/>
              </a:ext>
            </a:extLst>
          </p:cNvPr>
          <p:cNvGrpSpPr/>
          <p:nvPr/>
        </p:nvGrpSpPr>
        <p:grpSpPr>
          <a:xfrm>
            <a:off x="4719397" y="947150"/>
            <a:ext cx="6808573" cy="1095079"/>
            <a:chOff x="4719397" y="947150"/>
            <a:chExt cx="6808573" cy="109507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108AC6B-435A-2E6F-A991-A73B5886655B}"/>
                </a:ext>
              </a:extLst>
            </p:cNvPr>
            <p:cNvSpPr/>
            <p:nvPr/>
          </p:nvSpPr>
          <p:spPr>
            <a:xfrm>
              <a:off x="4719397" y="947150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8AE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057E45-B492-F0B1-086B-A09893B44ED8}"/>
                </a:ext>
              </a:extLst>
            </p:cNvPr>
            <p:cNvSpPr txBox="1"/>
            <p:nvPr/>
          </p:nvSpPr>
          <p:spPr>
            <a:xfrm>
              <a:off x="5825182" y="1168771"/>
              <a:ext cx="4038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800"/>
                <a:t>If we could scale better feedback quality with way less work involved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0E03898-4653-B5AC-03FD-A4B94FFF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70863" y="1221970"/>
              <a:ext cx="674914" cy="53993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18C827-7D6A-8AD9-681B-0FC40811D9FC}"/>
              </a:ext>
            </a:extLst>
          </p:cNvPr>
          <p:cNvGrpSpPr/>
          <p:nvPr/>
        </p:nvGrpSpPr>
        <p:grpSpPr>
          <a:xfrm>
            <a:off x="4719397" y="2263850"/>
            <a:ext cx="6808573" cy="1095079"/>
            <a:chOff x="4719397" y="2365922"/>
            <a:chExt cx="6808573" cy="10950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F5AD032-9136-84B6-782A-ED469BE5AEEB}"/>
                </a:ext>
              </a:extLst>
            </p:cNvPr>
            <p:cNvSpPr/>
            <p:nvPr/>
          </p:nvSpPr>
          <p:spPr>
            <a:xfrm>
              <a:off x="4719397" y="2365922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8AE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1211E1-7E4E-90C7-35CF-61BCA77B7CD1}"/>
                </a:ext>
              </a:extLst>
            </p:cNvPr>
            <p:cNvSpPr txBox="1"/>
            <p:nvPr/>
          </p:nvSpPr>
          <p:spPr>
            <a:xfrm>
              <a:off x="5825182" y="2592785"/>
              <a:ext cx="49856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800"/>
                <a:t>We would ensure our managers are giving every employee the coaching they need to grow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3B50672-E659-96BB-9E12-D02717DC0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5155" y="2590592"/>
              <a:ext cx="646331" cy="64633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003463-A0FB-EE50-6B10-11D1CEADA9B8}"/>
              </a:ext>
            </a:extLst>
          </p:cNvPr>
          <p:cNvGrpSpPr/>
          <p:nvPr/>
        </p:nvGrpSpPr>
        <p:grpSpPr>
          <a:xfrm>
            <a:off x="4719397" y="3580550"/>
            <a:ext cx="6808573" cy="1095079"/>
            <a:chOff x="4719397" y="3784694"/>
            <a:chExt cx="6808573" cy="109507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48CD40-B99E-5EA8-90E3-F8FA2FCA04E5}"/>
                </a:ext>
              </a:extLst>
            </p:cNvPr>
            <p:cNvSpPr/>
            <p:nvPr/>
          </p:nvSpPr>
          <p:spPr>
            <a:xfrm>
              <a:off x="4719397" y="3784694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8AE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48F9BF3A-88AC-05CF-8950-7BE0CB252245}"/>
                </a:ext>
              </a:extLst>
            </p:cNvPr>
            <p:cNvSpPr txBox="1">
              <a:spLocks/>
            </p:cNvSpPr>
            <p:nvPr/>
          </p:nvSpPr>
          <p:spPr>
            <a:xfrm>
              <a:off x="5825182" y="3976769"/>
              <a:ext cx="5479190" cy="71092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20040" indent="-32004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lang="en-US" sz="24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1pPr>
              <a:lvl2pPr marL="6858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2pPr>
              <a:lvl3pPr marL="11430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3pPr>
              <a:lvl4pPr marL="16002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4pPr>
              <a:lvl5pPr marL="20574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/>
                <a:t>This means we’d spend less time on manager enablement and auditing performance conversations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36E0C07-0DDB-1BE2-1173-6EE487208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39181" y="4024644"/>
              <a:ext cx="538279" cy="61517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A8F09F-B25C-1C4E-7911-67A9F1D6277A}"/>
              </a:ext>
            </a:extLst>
          </p:cNvPr>
          <p:cNvGrpSpPr/>
          <p:nvPr/>
        </p:nvGrpSpPr>
        <p:grpSpPr>
          <a:xfrm>
            <a:off x="4719397" y="4897250"/>
            <a:ext cx="6808573" cy="1095079"/>
            <a:chOff x="4719397" y="5203465"/>
            <a:chExt cx="6808573" cy="109507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9575C96-0F1D-F622-D899-C27F6B26CD2E}"/>
                </a:ext>
              </a:extLst>
            </p:cNvPr>
            <p:cNvSpPr/>
            <p:nvPr/>
          </p:nvSpPr>
          <p:spPr>
            <a:xfrm>
              <a:off x="4719397" y="5203465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8AE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4F4126-D52D-F38C-AFD9-D1574C51F587}"/>
                </a:ext>
              </a:extLst>
            </p:cNvPr>
            <p:cNvSpPr txBox="1"/>
            <p:nvPr/>
          </p:nvSpPr>
          <p:spPr>
            <a:xfrm>
              <a:off x="5825182" y="5427838"/>
              <a:ext cx="43413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800"/>
                <a:t>While improving employee development, engagement, and retention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36A1EC16-0C38-2D43-00BA-ABF38D028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73004" y="5482750"/>
              <a:ext cx="670632" cy="536505"/>
            </a:xfrm>
            <a:prstGeom prst="rect">
              <a:avLst/>
            </a:prstGeom>
          </p:spPr>
        </p:pic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5CAE7D4A-EB42-2650-03EE-A929F58C68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4D3D825-B199-BA4A-4B84-9C9097FEDABB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2799715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The impact we could have</a:t>
            </a:r>
          </a:p>
        </p:txBody>
      </p:sp>
    </p:spTree>
    <p:extLst>
      <p:ext uri="{BB962C8B-B14F-4D97-AF65-F5344CB8AC3E}">
        <p14:creationId xmlns:p14="http://schemas.microsoft.com/office/powerpoint/2010/main" val="423607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DEBB9-CE99-DBDE-4C4E-80C005F81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11C9D1-6D50-CEBC-324B-506D537AE6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8FA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1C022C-A56B-3024-D08A-72ABF234C80D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9088647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Additional return on investment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1066AAF-DB50-3A0D-1279-7630E57BE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B7EFFF-EA6E-3709-7B72-F20FF9745D3D}"/>
              </a:ext>
            </a:extLst>
          </p:cNvPr>
          <p:cNvSpPr txBox="1">
            <a:spLocks/>
          </p:cNvSpPr>
          <p:nvPr/>
        </p:nvSpPr>
        <p:spPr>
          <a:xfrm>
            <a:off x="1104347" y="1734322"/>
            <a:ext cx="1037294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>
                <a:latin typeface="+mj-lt"/>
              </a:rPr>
              <a:t>Improved employee performance and engagement</a:t>
            </a:r>
            <a:br>
              <a:rPr lang="en-US" sz="1800" b="1">
                <a:latin typeface="+mj-lt"/>
              </a:rPr>
            </a:br>
            <a:r>
              <a:rPr lang="en-US" sz="1800" err="1"/>
              <a:t>Velera</a:t>
            </a:r>
            <a:r>
              <a:rPr lang="en-US" sz="1800"/>
              <a:t> improved feedback quality by 67%, leading to stronger team performance and reduced attrition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>
                <a:latin typeface="+mj-lt"/>
              </a:rPr>
              <a:t>Increased efficiency through time saved</a:t>
            </a:r>
            <a:br>
              <a:rPr lang="en-US" sz="1800" b="1">
                <a:latin typeface="+mj-lt"/>
              </a:rPr>
            </a:br>
            <a:r>
              <a:rPr lang="en-US" sz="1800" err="1"/>
              <a:t>Velera</a:t>
            </a:r>
            <a:r>
              <a:rPr lang="en-US" sz="1800"/>
              <a:t> cut feedback writing time by 50% so managers could focus on coaching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>
                <a:latin typeface="+mj-lt"/>
              </a:rPr>
              <a:t>Foster inclusion and belonging</a:t>
            </a:r>
            <a:br>
              <a:rPr lang="en-US" sz="1800" b="1">
                <a:latin typeface="+mj-lt"/>
              </a:rPr>
            </a:br>
            <a:r>
              <a:rPr lang="en-US" sz="1800"/>
              <a:t>Upwork eliminated harmful language in feedback, improving employee trust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98F88D-DFA2-5D15-F80D-6C870C5D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82" y="5834815"/>
            <a:ext cx="1158318" cy="12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2A19B-425D-341D-3017-739D6C5A1552}"/>
              </a:ext>
            </a:extLst>
          </p:cNvPr>
          <p:cNvSpPr txBox="1"/>
          <p:nvPr/>
        </p:nvSpPr>
        <p:spPr>
          <a:xfrm>
            <a:off x="7727993" y="5845325"/>
            <a:ext cx="3612668" cy="3738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lnSpc>
                <a:spcPct val="110000"/>
              </a:lnSpc>
              <a:spcBef>
                <a:spcPts val="2000"/>
              </a:spcBef>
            </a:pPr>
            <a:r>
              <a:rPr lang="en-US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and read case studies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02BF-CC7A-65EC-7B66-72868711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9A4D0B-73E2-77CC-9D26-794AB25061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8FA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CD3EDD-AB7A-3C61-BB35-21FAF111C160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6967659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Analysis of 25,000 performance reviews from 250 enterprise orgs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2C5E8AA-8C69-12F1-F699-32582F8EF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7937D6-E9FD-61D0-D08B-87AF32DC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82" y="5834815"/>
            <a:ext cx="1158318" cy="12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9DC3C2-FE1A-E4E0-7615-533F6341B209}"/>
              </a:ext>
            </a:extLst>
          </p:cNvPr>
          <p:cNvSpPr txBox="1"/>
          <p:nvPr/>
        </p:nvSpPr>
        <p:spPr>
          <a:xfrm>
            <a:off x="7727993" y="5845325"/>
            <a:ext cx="3612668" cy="3738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lnSpc>
                <a:spcPct val="110000"/>
              </a:lnSpc>
              <a:spcBef>
                <a:spcPts val="2000"/>
              </a:spcBef>
            </a:pPr>
            <a:r>
              <a:rPr lang="en-US" u="sng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and get the full report</a:t>
            </a:r>
            <a:endParaRPr lang="en-US" u="sn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B0EC6-CEB0-B712-CF63-278BF2ADE3BC}"/>
              </a:ext>
            </a:extLst>
          </p:cNvPr>
          <p:cNvSpPr txBox="1"/>
          <p:nvPr/>
        </p:nvSpPr>
        <p:spPr>
          <a:xfrm>
            <a:off x="2796572" y="2466424"/>
            <a:ext cx="3412259" cy="88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52% of managers give employees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19A890"/>
                </a:solidFill>
              </a:rPr>
              <a:t>feedback on their personality</a:t>
            </a:r>
          </a:p>
          <a:p>
            <a:pPr>
              <a:lnSpc>
                <a:spcPct val="110000"/>
              </a:lnSpc>
            </a:pPr>
            <a:r>
              <a:rPr lang="en-US" sz="1600">
                <a:solidFill>
                  <a:srgbClr val="5E5C5C"/>
                </a:solidFill>
              </a:rPr>
              <a:t>rather than their behavior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401CE-834C-0AA2-61FE-16FB1B65F6D5}"/>
              </a:ext>
            </a:extLst>
          </p:cNvPr>
          <p:cNvSpPr txBox="1"/>
          <p:nvPr/>
        </p:nvSpPr>
        <p:spPr>
          <a:xfrm>
            <a:off x="2796572" y="4382414"/>
            <a:ext cx="4098237" cy="88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15% of managers give</a:t>
            </a:r>
          </a:p>
          <a:p>
            <a:pPr>
              <a:lnSpc>
                <a:spcPct val="110000"/>
              </a:lnSpc>
            </a:pPr>
            <a:r>
              <a:rPr lang="en-US" sz="1600"/>
              <a:t>employees feedback with</a:t>
            </a:r>
          </a:p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19A890"/>
                </a:solidFill>
              </a:rPr>
              <a:t>harmful or offensive language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0CFA5-16C1-E51D-A686-871397C16384}"/>
              </a:ext>
            </a:extLst>
          </p:cNvPr>
          <p:cNvSpPr txBox="1"/>
          <p:nvPr/>
        </p:nvSpPr>
        <p:spPr>
          <a:xfrm>
            <a:off x="8127004" y="2448601"/>
            <a:ext cx="4098237" cy="88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30% of managers</a:t>
            </a:r>
            <a:br>
              <a:rPr lang="en-US" sz="1600">
                <a:solidFill>
                  <a:srgbClr val="5E5C5C"/>
                </a:solidFill>
              </a:rPr>
            </a:br>
            <a:r>
              <a:rPr lang="en-US" sz="1600" b="1">
                <a:solidFill>
                  <a:srgbClr val="19A890"/>
                </a:solidFill>
              </a:rPr>
              <a:t>don’t provide enough suggestions</a:t>
            </a:r>
          </a:p>
          <a:p>
            <a:pPr>
              <a:lnSpc>
                <a:spcPct val="110000"/>
              </a:lnSpc>
            </a:pPr>
            <a:r>
              <a:rPr lang="en-US" sz="1600"/>
              <a:t>for how their employees can grow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61E098-A1D1-40C4-A01C-DF848B4EE36E}"/>
              </a:ext>
            </a:extLst>
          </p:cNvPr>
          <p:cNvGrpSpPr/>
          <p:nvPr/>
        </p:nvGrpSpPr>
        <p:grpSpPr>
          <a:xfrm>
            <a:off x="1063954" y="2119108"/>
            <a:ext cx="1813648" cy="1603906"/>
            <a:chOff x="477986" y="1738648"/>
            <a:chExt cx="2285168" cy="2020896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CB916DD3-AD1F-53FD-D998-ACE48F3173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8035869"/>
                </p:ext>
              </p:extLst>
            </p:nvPr>
          </p:nvGraphicFramePr>
          <p:xfrm>
            <a:off x="477986" y="1738648"/>
            <a:ext cx="2285168" cy="2020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3A6C854A-5EE1-18F4-6E97-4062681F3195}"/>
                </a:ext>
              </a:extLst>
            </p:cNvPr>
            <p:cNvSpPr txBox="1">
              <a:spLocks/>
            </p:cNvSpPr>
            <p:nvPr/>
          </p:nvSpPr>
          <p:spPr>
            <a:xfrm>
              <a:off x="1104524" y="2442094"/>
              <a:ext cx="1032093" cy="6140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200" b="0" i="0" kern="1200">
                  <a:solidFill>
                    <a:schemeClr val="tx1"/>
                  </a:solidFill>
                  <a:latin typeface="Ally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400" b="1">
                  <a:solidFill>
                    <a:srgbClr val="19A890"/>
                  </a:solidFill>
                </a:rPr>
                <a:t>52%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52DD3-B2D6-DE1C-1554-14675EFE8082}"/>
              </a:ext>
            </a:extLst>
          </p:cNvPr>
          <p:cNvGrpSpPr/>
          <p:nvPr/>
        </p:nvGrpSpPr>
        <p:grpSpPr>
          <a:xfrm>
            <a:off x="1063954" y="4019710"/>
            <a:ext cx="1813648" cy="1603906"/>
            <a:chOff x="477986" y="3895859"/>
            <a:chExt cx="2285168" cy="2020896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B412F835-AC05-ED78-4F75-0E55E5B78B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70093242"/>
                </p:ext>
              </p:extLst>
            </p:nvPr>
          </p:nvGraphicFramePr>
          <p:xfrm>
            <a:off x="477986" y="3895859"/>
            <a:ext cx="2285168" cy="2020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E11B41FE-381F-6C5F-5598-361906FB1507}"/>
                </a:ext>
              </a:extLst>
            </p:cNvPr>
            <p:cNvSpPr txBox="1">
              <a:spLocks/>
            </p:cNvSpPr>
            <p:nvPr/>
          </p:nvSpPr>
          <p:spPr>
            <a:xfrm>
              <a:off x="1104524" y="4599305"/>
              <a:ext cx="1032093" cy="61400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200" b="0" i="0" kern="1200">
                  <a:solidFill>
                    <a:schemeClr val="tx1"/>
                  </a:solidFill>
                  <a:latin typeface="Ally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400" b="1">
                  <a:solidFill>
                    <a:srgbClr val="19A890"/>
                  </a:solidFill>
                </a:rPr>
                <a:t>15%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A194FA-0F4D-351A-37CE-3305745F2D62}"/>
              </a:ext>
            </a:extLst>
          </p:cNvPr>
          <p:cNvGrpSpPr/>
          <p:nvPr/>
        </p:nvGrpSpPr>
        <p:grpSpPr>
          <a:xfrm>
            <a:off x="6331760" y="2119108"/>
            <a:ext cx="1813648" cy="1603906"/>
            <a:chOff x="9428803" y="1738648"/>
            <a:chExt cx="2285168" cy="2020896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1B53AC58-B41C-E0F7-11DF-2F0A9DF8FC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2207290"/>
                </p:ext>
              </p:extLst>
            </p:nvPr>
          </p:nvGraphicFramePr>
          <p:xfrm>
            <a:off x="9428803" y="1738648"/>
            <a:ext cx="2285168" cy="2020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F8BE0C4-F374-6F8F-AE8D-7CAA1B59E988}"/>
                </a:ext>
              </a:extLst>
            </p:cNvPr>
            <p:cNvSpPr txBox="1">
              <a:spLocks/>
            </p:cNvSpPr>
            <p:nvPr/>
          </p:nvSpPr>
          <p:spPr>
            <a:xfrm>
              <a:off x="10055341" y="2442094"/>
              <a:ext cx="1032093" cy="6140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200" b="0" i="0" kern="1200">
                  <a:solidFill>
                    <a:schemeClr val="tx1"/>
                  </a:solidFill>
                  <a:latin typeface="Ally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400" b="1">
                  <a:solidFill>
                    <a:srgbClr val="19A890"/>
                  </a:solidFill>
                </a:rPr>
                <a:t>30%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3E3493-D73D-E959-0C31-539D32F6DB7A}"/>
              </a:ext>
            </a:extLst>
          </p:cNvPr>
          <p:cNvGrpSpPr/>
          <p:nvPr/>
        </p:nvGrpSpPr>
        <p:grpSpPr>
          <a:xfrm>
            <a:off x="6331760" y="4019710"/>
            <a:ext cx="1813648" cy="1603906"/>
            <a:chOff x="9428803" y="3895859"/>
            <a:chExt cx="2285168" cy="2020896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B1FDDD8-45CF-7E1C-5C20-C1130C1CFC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5217367"/>
                </p:ext>
              </p:extLst>
            </p:nvPr>
          </p:nvGraphicFramePr>
          <p:xfrm>
            <a:off x="9428803" y="3895859"/>
            <a:ext cx="2285168" cy="2020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469563E1-B1D6-2D2B-F683-400756DD7B4D}"/>
                </a:ext>
              </a:extLst>
            </p:cNvPr>
            <p:cNvSpPr txBox="1">
              <a:spLocks/>
            </p:cNvSpPr>
            <p:nvPr/>
          </p:nvSpPr>
          <p:spPr>
            <a:xfrm>
              <a:off x="10055341" y="4599305"/>
              <a:ext cx="1032093" cy="6140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3200" b="0" i="0" kern="1200">
                  <a:solidFill>
                    <a:schemeClr val="tx1"/>
                  </a:solidFill>
                  <a:latin typeface="Ally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400" b="1">
                  <a:solidFill>
                    <a:srgbClr val="19A890"/>
                  </a:solidFill>
                </a:rPr>
                <a:t>39%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9A8C5D2-B899-5FED-C276-00E7E5ABB73D}"/>
              </a:ext>
            </a:extLst>
          </p:cNvPr>
          <p:cNvSpPr txBox="1"/>
          <p:nvPr/>
        </p:nvSpPr>
        <p:spPr>
          <a:xfrm>
            <a:off x="8127004" y="4382414"/>
            <a:ext cx="4098237" cy="88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39% of managers</a:t>
            </a:r>
            <a:br>
              <a:rPr lang="en-US" sz="1600">
                <a:solidFill>
                  <a:srgbClr val="5E5C5C"/>
                </a:solidFill>
              </a:rPr>
            </a:br>
            <a:r>
              <a:rPr lang="en-US" sz="1600" b="1">
                <a:solidFill>
                  <a:srgbClr val="19A890"/>
                </a:solidFill>
              </a:rPr>
              <a:t>don’t use clear examples</a:t>
            </a:r>
            <a:br>
              <a:rPr lang="en-US" sz="1600">
                <a:solidFill>
                  <a:srgbClr val="5E5C5C"/>
                </a:solidFill>
              </a:rPr>
            </a:br>
            <a:r>
              <a:rPr lang="en-US" sz="1600"/>
              <a:t>to illustrate their feedback</a:t>
            </a:r>
          </a:p>
        </p:txBody>
      </p:sp>
    </p:spTree>
    <p:extLst>
      <p:ext uri="{BB962C8B-B14F-4D97-AF65-F5344CB8AC3E}">
        <p14:creationId xmlns:p14="http://schemas.microsoft.com/office/powerpoint/2010/main" val="1497969372"/>
      </p:ext>
    </p:extLst>
  </p:cSld>
  <p:clrMapOvr>
    <a:masterClrMapping/>
  </p:clrMapOvr>
</p:sld>
</file>

<file path=ppt/theme/theme1.xml><?xml version="1.0" encoding="utf-8"?>
<a:theme xmlns:a="http://schemas.openxmlformats.org/drawingml/2006/main" name="Textio">
  <a:themeElements>
    <a:clrScheme name="Custom 1">
      <a:dk1>
        <a:srgbClr val="3F3F3F"/>
      </a:dk1>
      <a:lt1>
        <a:sysClr val="window" lastClr="FFFFFF"/>
      </a:lt1>
      <a:dk2>
        <a:srgbClr val="6C696A"/>
      </a:dk2>
      <a:lt2>
        <a:srgbClr val="C7C5C6"/>
      </a:lt2>
      <a:accent1>
        <a:srgbClr val="ED32A2"/>
      </a:accent1>
      <a:accent2>
        <a:srgbClr val="00BDFF"/>
      </a:accent2>
      <a:accent3>
        <a:srgbClr val="85C902"/>
      </a:accent3>
      <a:accent4>
        <a:srgbClr val="FF8500"/>
      </a:accent4>
      <a:accent5>
        <a:srgbClr val="B30BDB"/>
      </a:accent5>
      <a:accent6>
        <a:srgbClr val="E50031"/>
      </a:accent6>
      <a:hlink>
        <a:srgbClr val="0092CC"/>
      </a:hlink>
      <a:folHlink>
        <a:srgbClr val="0092CC"/>
      </a:folHlink>
    </a:clrScheme>
    <a:fontScheme name="Custom 1">
      <a:majorFont>
        <a:latin typeface="Iskra Medium"/>
        <a:ea typeface=""/>
        <a:cs typeface=""/>
      </a:majorFont>
      <a:minorFont>
        <a:latin typeface="All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74320" tIns="274320" rIns="274320" bIns="320040" rtlCol="0" anchor="ctr"/>
      <a:lstStyle>
        <a:defPPr algn="ctr">
          <a:lnSpc>
            <a:spcPct val="110000"/>
          </a:lnSpc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type="none" w="lg" len="med"/>
          <a:tailEnd type="none" w="lg" len="med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spAutoFit/>
      </a:bodyPr>
      <a:lstStyle>
        <a:defPPr algn="l">
          <a:lnSpc>
            <a:spcPct val="110000"/>
          </a:lnSpc>
          <a:spcBef>
            <a:spcPts val="2000"/>
          </a:spcBef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xtio Template" id="{09C588D1-F4D9-4F8B-90C4-26B41BE409E5}" vid="{AC3D1329-ABFA-4F2A-B267-A6B633DAE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DF7243E4DC24BB5F925E783D4A746" ma:contentTypeVersion="4" ma:contentTypeDescription="Create a new document." ma:contentTypeScope="" ma:versionID="e045fcbdfe0da4645ab93d1ea0b7f9dc">
  <xsd:schema xmlns:xsd="http://www.w3.org/2001/XMLSchema" xmlns:xs="http://www.w3.org/2001/XMLSchema" xmlns:p="http://schemas.microsoft.com/office/2006/metadata/properties" xmlns:ns2="7c5cad78-9302-46a4-8633-e4794d4b732f" targetNamespace="http://schemas.microsoft.com/office/2006/metadata/properties" ma:root="true" ma:fieldsID="71c2ab67c8524cf36973114727c85dc3" ns2:_="">
    <xsd:import namespace="7c5cad78-9302-46a4-8633-e4794d4b7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cad78-9302-46a4-8633-e4794d4b7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A834DC-8EE2-45CF-B026-A0EBEA5973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0FBE30-4C1D-45B1-B335-12F675C3B8CC}">
  <ds:schemaRefs>
    <ds:schemaRef ds:uri="7c5cad78-9302-46a4-8633-e4794d4b73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CCCAC1-4483-4E04-B235-AE1C9A771B13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c5cad78-9302-46a4-8633-e4794d4b732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Textio</Template>
  <TotalTime>0</TotalTime>
  <Words>316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Textio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can expect if we buy Textio Feedback</dc:title>
  <dc:subject/>
  <dc:creator>Rachel Fukaya</dc:creator>
  <cp:keywords/>
  <dc:description/>
  <cp:lastModifiedBy>Rachel Fukaya</cp:lastModifiedBy>
  <cp:revision>2</cp:revision>
  <dcterms:created xsi:type="dcterms:W3CDTF">2024-11-20T18:46:46Z</dcterms:created>
  <dcterms:modified xsi:type="dcterms:W3CDTF">2024-12-19T17:40:16Z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0x010100658DF7243E4DC24BB5F925E783D4A746</vt:lpwstr>
  </property>
</Properties>
</file>